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1"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A035C4-D940-446E-969E-7D8B591C27E0}"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E761D-9ED0-46B4-81EA-074F6865A9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035C4-D940-446E-969E-7D8B591C27E0}"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E761D-9ED0-46B4-81EA-074F6865A9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035C4-D940-446E-969E-7D8B591C27E0}"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E761D-9ED0-46B4-81EA-074F6865A9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035C4-D940-446E-969E-7D8B591C27E0}"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E761D-9ED0-46B4-81EA-074F6865A9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A035C4-D940-446E-969E-7D8B591C27E0}"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E761D-9ED0-46B4-81EA-074F6865A9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A035C4-D940-446E-969E-7D8B591C27E0}" type="datetimeFigureOut">
              <a:rPr lang="en-US" smtClean="0"/>
              <a:pPr/>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E761D-9ED0-46B4-81EA-074F6865A9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A035C4-D940-446E-969E-7D8B591C27E0}" type="datetimeFigureOut">
              <a:rPr lang="en-US" smtClean="0"/>
              <a:pPr/>
              <a:t>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E761D-9ED0-46B4-81EA-074F6865A9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A035C4-D940-446E-969E-7D8B591C27E0}" type="datetimeFigureOut">
              <a:rPr lang="en-US" smtClean="0"/>
              <a:pPr/>
              <a:t>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E761D-9ED0-46B4-81EA-074F6865A9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035C4-D940-446E-969E-7D8B591C27E0}" type="datetimeFigureOut">
              <a:rPr lang="en-US" smtClean="0"/>
              <a:pPr/>
              <a:t>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E761D-9ED0-46B4-81EA-074F6865A9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A035C4-D940-446E-969E-7D8B591C27E0}" type="datetimeFigureOut">
              <a:rPr lang="en-US" smtClean="0"/>
              <a:pPr/>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E761D-9ED0-46B4-81EA-074F6865A9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A035C4-D940-446E-969E-7D8B591C27E0}" type="datetimeFigureOut">
              <a:rPr lang="en-US" smtClean="0"/>
              <a:pPr/>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E761D-9ED0-46B4-81EA-074F6865A9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A035C4-D940-446E-969E-7D8B591C27E0}" type="datetimeFigureOut">
              <a:rPr lang="en-US" smtClean="0"/>
              <a:pPr/>
              <a:t>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E761D-9ED0-46B4-81EA-074F6865A9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Research Design</a:t>
            </a:r>
            <a:endParaRPr lang="en-US"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b="1" dirty="0" smtClean="0"/>
              <a:t>2. Purpose of the study: </a:t>
            </a:r>
            <a:r>
              <a:rPr lang="en-US" dirty="0" smtClean="0"/>
              <a:t>Study may be conducted for the purpose of prediction, description, exploration, or correlation of the research variable. Therefore, the purpose of the research study helps the researcher to choose a suitable research design. </a:t>
            </a:r>
          </a:p>
          <a:p>
            <a:pPr algn="just">
              <a:buNone/>
            </a:pPr>
            <a:r>
              <a:rPr lang="en-US" b="1" dirty="0" smtClean="0"/>
              <a:t>3. Researcher’s knowledge &amp; experience: </a:t>
            </a:r>
            <a:r>
              <a:rPr lang="en-US" dirty="0" smtClean="0"/>
              <a:t>Selection of research design is largely influenced by the researcher’s knowledge &amp; experience, because they avoid using those designs wherein they lack confidence, relevant knowledge, or experience.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dirty="0" smtClean="0"/>
              <a:t>4. </a:t>
            </a:r>
            <a:r>
              <a:rPr lang="en-US" b="1" dirty="0" smtClean="0"/>
              <a:t>Researcher’s interest &amp; motivation: </a:t>
            </a:r>
            <a:r>
              <a:rPr lang="en-US" dirty="0" smtClean="0"/>
              <a:t>Interest &amp; motivation levels help researchers decide about the particular research design(s). Motivated researchers always </a:t>
            </a:r>
            <a:r>
              <a:rPr lang="en-US" dirty="0" err="1" smtClean="0"/>
              <a:t>analyse</a:t>
            </a:r>
            <a:r>
              <a:rPr lang="en-US" dirty="0" smtClean="0"/>
              <a:t> most aspects of research design before selecting one or a combination, while casual &amp; uncaring researchers may choose research design(s) that may lead to failure.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dirty="0" smtClean="0"/>
              <a:t>5. </a:t>
            </a:r>
            <a:r>
              <a:rPr lang="en-US" b="1" dirty="0" smtClean="0"/>
              <a:t>Research ethics &amp; principle: </a:t>
            </a:r>
            <a:r>
              <a:rPr lang="en-US" dirty="0" smtClean="0"/>
              <a:t>The incorporation &amp; application of ethical &amp; legal principles in the research design are essential. This includes moral obligations such as respect for participants &amp; their rights, informed consent, &amp; protection from harm, including any adverse effects to educational progress, health &amp; well-being.</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6. </a:t>
            </a:r>
            <a:r>
              <a:rPr lang="en-US" b="1" dirty="0" smtClean="0"/>
              <a:t>Subjects/participants: </a:t>
            </a:r>
            <a:r>
              <a:rPr lang="en-US" dirty="0" smtClean="0"/>
              <a:t>The number &amp; availability of study subjects may influence the selection of research design. If only few subjects are involved, an in-depth qualitative researcher may opt for qualitative research design. </a:t>
            </a:r>
          </a:p>
          <a:p>
            <a:pPr algn="just">
              <a:buNone/>
            </a:pPr>
            <a:r>
              <a:rPr lang="en-US" dirty="0" smtClean="0"/>
              <a:t>7. </a:t>
            </a:r>
            <a:r>
              <a:rPr lang="en-US" b="1" dirty="0" smtClean="0"/>
              <a:t>Resources: </a:t>
            </a:r>
            <a:r>
              <a:rPr lang="en-US" dirty="0" smtClean="0"/>
              <a:t>None of the researcher can conduct without resources such as money, equipments, facilities, &amp; support from colleagues. However, some of the studies require more amounts of resources as compared to others. Therefore, the selection of a research design may be affected by the availability of resources for the research study.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dirty="0" smtClean="0"/>
              <a:t>8. </a:t>
            </a:r>
            <a:r>
              <a:rPr lang="en-US" b="1" dirty="0" smtClean="0"/>
              <a:t>Time: </a:t>
            </a:r>
            <a:r>
              <a:rPr lang="en-US" dirty="0" smtClean="0"/>
              <a:t>Time is also a major deciding factors for the selection of research design. For example, a researcher needs more time to conduct longitudinal studies, while cross-sectional studies may be conducted in shorter time. Therefore, time is also a significant contributing factor in selection of a research design.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dirty="0" smtClean="0"/>
              <a:t>9. </a:t>
            </a:r>
            <a:r>
              <a:rPr lang="en-US" b="1" dirty="0" smtClean="0"/>
              <a:t>Users of the study findings: </a:t>
            </a:r>
            <a:r>
              <a:rPr lang="en-US" dirty="0" smtClean="0"/>
              <a:t>A research design also various methods of data collection &amp; data analysis. Therefore, while choosing a research design, researcher must ensure that research design is as appropriate for the users of the study findings as possible, so that maximum advantage of the results can be obtained.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Characteristics of Research Design</a:t>
            </a:r>
            <a:endParaRPr lang="en-US" dirty="0"/>
          </a:p>
        </p:txBody>
      </p:sp>
      <p:sp>
        <p:nvSpPr>
          <p:cNvPr id="3" name="Content Placeholder 2"/>
          <p:cNvSpPr>
            <a:spLocks noGrp="1"/>
          </p:cNvSpPr>
          <p:nvPr>
            <p:ph idx="1"/>
          </p:nvPr>
        </p:nvSpPr>
        <p:spPr/>
        <p:txBody>
          <a:bodyPr/>
          <a:lstStyle/>
          <a:p>
            <a:pPr marL="0" indent="0">
              <a:buNone/>
            </a:pPr>
            <a:r>
              <a:rPr lang="en-US" dirty="0"/>
              <a:t>There are four key characteristics of research design: </a:t>
            </a:r>
            <a:endParaRPr lang="en-US" dirty="0" smtClean="0"/>
          </a:p>
          <a:p>
            <a:pPr marL="0" indent="0">
              <a:buNone/>
            </a:pPr>
            <a:r>
              <a:rPr lang="en-US" b="1" dirty="0"/>
              <a:t>Neutrality:</a:t>
            </a:r>
            <a:r>
              <a:rPr lang="en-US" dirty="0"/>
              <a:t> The results projected in research design should be free from bias and neutral. Understand opinions about the final evaluated scores and conclusion from multiple individuals and consider those who agree with the derived results. </a:t>
            </a:r>
          </a:p>
          <a:p>
            <a:pPr marL="0" indent="0">
              <a:buNone/>
            </a:pPr>
            <a:endParaRPr lang="en-US" dirty="0"/>
          </a:p>
        </p:txBody>
      </p:sp>
    </p:spTree>
    <p:extLst>
      <p:ext uri="{BB962C8B-B14F-4D97-AF65-F5344CB8AC3E}">
        <p14:creationId xmlns:p14="http://schemas.microsoft.com/office/powerpoint/2010/main" val="489223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b="1" dirty="0"/>
              <a:t>Reliability:</a:t>
            </a:r>
            <a:r>
              <a:rPr lang="en-US" dirty="0"/>
              <a:t> If a research is conducted on a regular basis, the researcher involved expects similar results to be calculated every time. Research design should indicate how the research questions can be formed to ensure the standard of obtained results and this can happen only when the research design is reliable. </a:t>
            </a:r>
          </a:p>
          <a:p>
            <a:pPr marL="0" indent="0">
              <a:buNone/>
            </a:pPr>
            <a:endParaRPr lang="en-US" dirty="0"/>
          </a:p>
        </p:txBody>
      </p:sp>
    </p:spTree>
    <p:extLst>
      <p:ext uri="{BB962C8B-B14F-4D97-AF65-F5344CB8AC3E}">
        <p14:creationId xmlns:p14="http://schemas.microsoft.com/office/powerpoint/2010/main" val="1615322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b="1" dirty="0"/>
              <a:t>Validity:</a:t>
            </a:r>
            <a:r>
              <a:rPr lang="en-US" dirty="0"/>
              <a:t> There are multiple measuring tools available for research design but valid measuring tools are those which help a researcher in gauging results according to the objective of research and nothing else. The </a:t>
            </a:r>
            <a:r>
              <a:rPr lang="en-US" dirty="0" smtClean="0"/>
              <a:t>questionnaire developed </a:t>
            </a:r>
            <a:r>
              <a:rPr lang="en-US" dirty="0"/>
              <a:t>from this research design will be then valid. </a:t>
            </a:r>
          </a:p>
          <a:p>
            <a:pPr marL="0" indent="0">
              <a:buNone/>
            </a:pPr>
            <a:endParaRPr lang="en-US" dirty="0"/>
          </a:p>
        </p:txBody>
      </p:sp>
    </p:spTree>
    <p:extLst>
      <p:ext uri="{BB962C8B-B14F-4D97-AF65-F5344CB8AC3E}">
        <p14:creationId xmlns:p14="http://schemas.microsoft.com/office/powerpoint/2010/main" val="865134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b="1" dirty="0"/>
              <a:t>Generalization:</a:t>
            </a:r>
            <a:r>
              <a:rPr lang="en-US" dirty="0"/>
              <a:t> The outcome of research design should be applicable to a population and not just a restricted sample. Generalization is one of the key characteristics of research design. </a:t>
            </a:r>
          </a:p>
          <a:p>
            <a:pPr marL="0" indent="0">
              <a:buNone/>
            </a:pPr>
            <a:endParaRPr lang="en-US" dirty="0"/>
          </a:p>
        </p:txBody>
      </p:sp>
    </p:spTree>
    <p:extLst>
      <p:ext uri="{BB962C8B-B14F-4D97-AF65-F5344CB8AC3E}">
        <p14:creationId xmlns:p14="http://schemas.microsoft.com/office/powerpoint/2010/main" val="2686205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Meaning and definition of Research Design</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t>	The research design is the master plan specifying the methods &amp; procedures for collecting &amp; analyzing the needed information in a research study.</a:t>
            </a:r>
          </a:p>
          <a:p>
            <a:pPr algn="just">
              <a:buNone/>
            </a:pPr>
            <a:r>
              <a:rPr lang="en-US" dirty="0" smtClean="0"/>
              <a:t>	Research design is a plan of how &amp; where data are to be collected &amp; analyzed.</a:t>
            </a:r>
          </a:p>
          <a:p>
            <a:pPr algn="just">
              <a:buNone/>
            </a:pPr>
            <a:r>
              <a:rPr lang="en-US" dirty="0" smtClean="0"/>
              <a:t> 	Research design is the researcher's overall plan for answering the research questions or testing the research hypotheses.</a:t>
            </a:r>
          </a:p>
          <a:p>
            <a:pPr algn="just">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Research Design</a:t>
            </a:r>
            <a:endParaRPr lang="en-US" dirty="0"/>
          </a:p>
        </p:txBody>
      </p:sp>
      <p:sp>
        <p:nvSpPr>
          <p:cNvPr id="3" name="Content Placeholder 2"/>
          <p:cNvSpPr>
            <a:spLocks noGrp="1"/>
          </p:cNvSpPr>
          <p:nvPr>
            <p:ph idx="1"/>
          </p:nvPr>
        </p:nvSpPr>
        <p:spPr/>
        <p:txBody>
          <a:bodyPr/>
          <a:lstStyle/>
          <a:p>
            <a:pPr marL="0" indent="0">
              <a:buNone/>
            </a:pPr>
            <a:r>
              <a:rPr lang="en-US" dirty="0"/>
              <a:t>There are three basic types of research design:</a:t>
            </a:r>
          </a:p>
          <a:p>
            <a:pPr marL="514350" indent="-514350">
              <a:buAutoNum type="arabicPeriod"/>
            </a:pPr>
            <a:r>
              <a:rPr lang="en-US" dirty="0" smtClean="0"/>
              <a:t>Exploratory     </a:t>
            </a:r>
          </a:p>
          <a:p>
            <a:pPr marL="514350" indent="-514350">
              <a:buAutoNum type="arabicPeriod"/>
            </a:pPr>
            <a:r>
              <a:rPr lang="en-US" dirty="0" smtClean="0"/>
              <a:t>Descriptive</a:t>
            </a:r>
          </a:p>
          <a:p>
            <a:pPr marL="514350" indent="-514350">
              <a:buAutoNum type="arabicPeriod"/>
            </a:pPr>
            <a:r>
              <a:rPr lang="en-US" dirty="0" smtClean="0"/>
              <a:t>Causal</a:t>
            </a:r>
            <a:endParaRPr lang="en-US" dirty="0"/>
          </a:p>
        </p:txBody>
      </p:sp>
    </p:spTree>
    <p:extLst>
      <p:ext uri="{BB962C8B-B14F-4D97-AF65-F5344CB8AC3E}">
        <p14:creationId xmlns:p14="http://schemas.microsoft.com/office/powerpoint/2010/main" val="1916432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goal of </a:t>
            </a:r>
            <a:r>
              <a:rPr lang="en-US" b="1" dirty="0" smtClean="0"/>
              <a:t>Exploratory </a:t>
            </a:r>
            <a:r>
              <a:rPr lang="en-US" b="1" dirty="0"/>
              <a:t>research </a:t>
            </a:r>
            <a:r>
              <a:rPr lang="en-US" dirty="0"/>
              <a:t>is to discover ideas and insights.</a:t>
            </a:r>
          </a:p>
          <a:p>
            <a:pPr marL="0" indent="0">
              <a:buNone/>
            </a:pPr>
            <a:r>
              <a:rPr lang="en-US" b="1" dirty="0" smtClean="0"/>
              <a:t>Descriptive </a:t>
            </a:r>
            <a:r>
              <a:rPr lang="en-US" b="1" dirty="0"/>
              <a:t>research </a:t>
            </a:r>
            <a:r>
              <a:rPr lang="en-US" dirty="0"/>
              <a:t>is usually concerned with describing a population with respect to important variables. </a:t>
            </a:r>
          </a:p>
          <a:p>
            <a:pPr marL="0" indent="0">
              <a:buNone/>
            </a:pPr>
            <a:r>
              <a:rPr lang="en-US" b="1" dirty="0" smtClean="0"/>
              <a:t>Causal </a:t>
            </a:r>
            <a:r>
              <a:rPr lang="en-US" b="1" dirty="0"/>
              <a:t>research </a:t>
            </a:r>
            <a:r>
              <a:rPr lang="en-US" dirty="0"/>
              <a:t>is used to establish cause-and-effect relationships between variables.</a:t>
            </a:r>
          </a:p>
        </p:txBody>
      </p:sp>
    </p:spTree>
    <p:extLst>
      <p:ext uri="{BB962C8B-B14F-4D97-AF65-F5344CB8AC3E}">
        <p14:creationId xmlns:p14="http://schemas.microsoft.com/office/powerpoint/2010/main" val="2123274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Tips…</a:t>
            </a:r>
            <a:endParaRPr lang="en-US" dirty="0"/>
          </a:p>
        </p:txBody>
      </p:sp>
      <p:sp>
        <p:nvSpPr>
          <p:cNvPr id="3" name="Content Placeholder 2"/>
          <p:cNvSpPr>
            <a:spLocks noGrp="1"/>
          </p:cNvSpPr>
          <p:nvPr>
            <p:ph idx="1"/>
          </p:nvPr>
        </p:nvSpPr>
        <p:spPr/>
        <p:txBody>
          <a:bodyPr/>
          <a:lstStyle/>
          <a:p>
            <a:pPr marL="0" indent="0">
              <a:buNone/>
            </a:pPr>
            <a:r>
              <a:rPr lang="en-US" dirty="0"/>
              <a:t>1 What is going on </a:t>
            </a:r>
            <a:r>
              <a:rPr lang="en-US" dirty="0" smtClean="0"/>
              <a:t>(Descriptive </a:t>
            </a:r>
            <a:r>
              <a:rPr lang="en-US" dirty="0"/>
              <a:t>research)? </a:t>
            </a:r>
            <a:endParaRPr lang="en-US" dirty="0" smtClean="0"/>
          </a:p>
          <a:p>
            <a:pPr marL="0" indent="0">
              <a:buNone/>
            </a:pPr>
            <a:endParaRPr lang="en-US" dirty="0"/>
          </a:p>
          <a:p>
            <a:pPr marL="0" indent="0">
              <a:buNone/>
            </a:pPr>
            <a:endParaRPr lang="en-US" dirty="0" smtClean="0"/>
          </a:p>
          <a:p>
            <a:pPr marL="0" indent="0">
              <a:buNone/>
            </a:pPr>
            <a:r>
              <a:rPr lang="en-US" dirty="0" smtClean="0"/>
              <a:t>2 </a:t>
            </a:r>
            <a:r>
              <a:rPr lang="en-US" dirty="0"/>
              <a:t>Why is it going on </a:t>
            </a:r>
            <a:r>
              <a:rPr lang="en-US" dirty="0" smtClean="0"/>
              <a:t>(Exploratory </a:t>
            </a:r>
            <a:r>
              <a:rPr lang="en-US" dirty="0"/>
              <a:t>research)?</a:t>
            </a:r>
          </a:p>
        </p:txBody>
      </p:sp>
    </p:spTree>
    <p:extLst>
      <p:ext uri="{BB962C8B-B14F-4D97-AF65-F5344CB8AC3E}">
        <p14:creationId xmlns:p14="http://schemas.microsoft.com/office/powerpoint/2010/main" val="3870080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Exploratory </a:t>
            </a:r>
            <a:r>
              <a:rPr lang="en-US" dirty="0" smtClean="0"/>
              <a:t>Design</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a:t>Exploratory research is most commonly unstructured, “informal” research that is undertaken to gain background information about the general nature of the research problem. </a:t>
            </a:r>
            <a:endParaRPr lang="en-US" dirty="0" smtClean="0"/>
          </a:p>
          <a:p>
            <a:pPr marL="0" indent="0" algn="just">
              <a:buNone/>
            </a:pPr>
            <a:r>
              <a:rPr lang="en-US" dirty="0" smtClean="0"/>
              <a:t>Exploratory </a:t>
            </a:r>
            <a:r>
              <a:rPr lang="en-US" dirty="0"/>
              <a:t>research is usually conducted when the researcher does not know much about the problem and needs additional information or desires new or more recent information.</a:t>
            </a:r>
          </a:p>
        </p:txBody>
      </p:sp>
    </p:spTree>
    <p:extLst>
      <p:ext uri="{BB962C8B-B14F-4D97-AF65-F5344CB8AC3E}">
        <p14:creationId xmlns:p14="http://schemas.microsoft.com/office/powerpoint/2010/main" val="1575151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a:bodyPr>
          <a:lstStyle/>
          <a:p>
            <a:pPr marL="0" indent="0" algn="just">
              <a:buNone/>
            </a:pPr>
            <a:r>
              <a:rPr lang="en-US" dirty="0"/>
              <a:t>Exploratory research is conducted to provide a better understanding of a situation. It isn’t designed to come up with final answers or decisions.             </a:t>
            </a:r>
            <a:endParaRPr lang="en-US" dirty="0" smtClean="0"/>
          </a:p>
          <a:p>
            <a:pPr marL="0" indent="0" algn="just">
              <a:buNone/>
            </a:pPr>
            <a:r>
              <a:rPr lang="en-US" dirty="0" smtClean="0"/>
              <a:t>Through </a:t>
            </a:r>
            <a:r>
              <a:rPr lang="en-US" dirty="0"/>
              <a:t>exploratory research, researchers </a:t>
            </a:r>
            <a:r>
              <a:rPr lang="en-US" dirty="0" smtClean="0"/>
              <a:t>hope to </a:t>
            </a:r>
            <a:r>
              <a:rPr lang="en-US" dirty="0"/>
              <a:t>produce hypotheses about what is going on </a:t>
            </a:r>
            <a:r>
              <a:rPr lang="en-US" dirty="0" smtClean="0"/>
              <a:t>in </a:t>
            </a:r>
            <a:r>
              <a:rPr lang="en-US" dirty="0"/>
              <a:t>a situation. </a:t>
            </a:r>
          </a:p>
          <a:p>
            <a:pPr marL="0" indent="0" algn="just">
              <a:buNone/>
            </a:pPr>
            <a:r>
              <a:rPr lang="en-US" dirty="0" smtClean="0"/>
              <a:t>Exploration </a:t>
            </a:r>
            <a:r>
              <a:rPr lang="en-US" dirty="0"/>
              <a:t>is particularly useful when researches lack a clear idea of the problems they will meet during the study. </a:t>
            </a:r>
          </a:p>
        </p:txBody>
      </p:sp>
    </p:spTree>
    <p:extLst>
      <p:ext uri="{BB962C8B-B14F-4D97-AF65-F5344CB8AC3E}">
        <p14:creationId xmlns:p14="http://schemas.microsoft.com/office/powerpoint/2010/main" val="724704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a:t>Through exploration the researchers develop concepts more clearly, establish priorities, develop operational definitions, and improve the final research design</a:t>
            </a:r>
            <a:r>
              <a:rPr lang="en-US" dirty="0" smtClean="0"/>
              <a:t>.</a:t>
            </a:r>
          </a:p>
          <a:p>
            <a:pPr marL="0" indent="0" algn="just">
              <a:buNone/>
            </a:pPr>
            <a:r>
              <a:rPr lang="en-US" dirty="0" smtClean="0"/>
              <a:t>Exploratory </a:t>
            </a:r>
            <a:r>
              <a:rPr lang="en-US" dirty="0"/>
              <a:t>research (sometimes referred to as qualitative research) shouldn’t be expected to provide answers to the decision problem that you are attempting to solve for a </a:t>
            </a:r>
            <a:r>
              <a:rPr lang="en-US" dirty="0" smtClean="0"/>
              <a:t>client.</a:t>
            </a:r>
            <a:endParaRPr lang="en-US" dirty="0"/>
          </a:p>
        </p:txBody>
      </p:sp>
    </p:spTree>
    <p:extLst>
      <p:ext uri="{BB962C8B-B14F-4D97-AF65-F5344CB8AC3E}">
        <p14:creationId xmlns:p14="http://schemas.microsoft.com/office/powerpoint/2010/main" val="198577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There are two reasons for this:   </a:t>
            </a:r>
            <a:endParaRPr lang="en-US" dirty="0" smtClean="0"/>
          </a:p>
          <a:p>
            <a:pPr marL="514350" indent="-514350">
              <a:buAutoNum type="arabicParenBoth"/>
            </a:pPr>
            <a:r>
              <a:rPr lang="en-US" dirty="0" smtClean="0"/>
              <a:t>Exploratory </a:t>
            </a:r>
            <a:r>
              <a:rPr lang="en-US" dirty="0"/>
              <a:t>research usually involves only a relatively small group of people,       </a:t>
            </a:r>
            <a:endParaRPr lang="en-US" dirty="0" smtClean="0"/>
          </a:p>
          <a:p>
            <a:pPr marL="0" indent="0">
              <a:buNone/>
            </a:pPr>
            <a:r>
              <a:rPr lang="en-US" dirty="0" smtClean="0"/>
              <a:t>(</a:t>
            </a:r>
            <a:r>
              <a:rPr lang="en-US" dirty="0"/>
              <a:t>2) these people are almost never randomly </a:t>
            </a:r>
            <a:r>
              <a:rPr lang="en-US" dirty="0" smtClean="0"/>
              <a:t>	</a:t>
            </a:r>
          </a:p>
          <a:p>
            <a:pPr marL="0" indent="0">
              <a:buNone/>
            </a:pPr>
            <a:r>
              <a:rPr lang="en-US" dirty="0" smtClean="0"/>
              <a:t>selected </a:t>
            </a:r>
            <a:r>
              <a:rPr lang="en-US" dirty="0"/>
              <a:t>to participate</a:t>
            </a:r>
            <a:r>
              <a:rPr lang="en-US" dirty="0" smtClean="0"/>
              <a:t>.</a:t>
            </a:r>
          </a:p>
          <a:p>
            <a:pPr marL="0" indent="0">
              <a:buNone/>
            </a:pPr>
            <a:r>
              <a:rPr lang="en-US" dirty="0"/>
              <a:t>Exploratory research is used in a number of situations: </a:t>
            </a:r>
          </a:p>
          <a:p>
            <a:pPr marL="0" indent="0">
              <a:buNone/>
            </a:pPr>
            <a:r>
              <a:rPr lang="en-US" dirty="0" smtClean="0"/>
              <a:t>To </a:t>
            </a:r>
            <a:r>
              <a:rPr lang="en-US" dirty="0"/>
              <a:t>gain background </a:t>
            </a:r>
            <a:r>
              <a:rPr lang="en-US" dirty="0" smtClean="0"/>
              <a:t>information</a:t>
            </a:r>
          </a:p>
          <a:p>
            <a:pPr marL="0" indent="0">
              <a:buNone/>
            </a:pPr>
            <a:r>
              <a:rPr lang="en-US" dirty="0" smtClean="0"/>
              <a:t>To </a:t>
            </a:r>
            <a:r>
              <a:rPr lang="en-US" dirty="0"/>
              <a:t>define terms </a:t>
            </a:r>
          </a:p>
          <a:p>
            <a:pPr marL="0" indent="0">
              <a:buNone/>
            </a:pPr>
            <a:r>
              <a:rPr lang="en-US" dirty="0" smtClean="0"/>
              <a:t>To </a:t>
            </a:r>
            <a:r>
              <a:rPr lang="en-US" dirty="0"/>
              <a:t>clarify problems and hypotheses </a:t>
            </a:r>
          </a:p>
        </p:txBody>
      </p:sp>
    </p:spTree>
    <p:extLst>
      <p:ext uri="{BB962C8B-B14F-4D97-AF65-F5344CB8AC3E}">
        <p14:creationId xmlns:p14="http://schemas.microsoft.com/office/powerpoint/2010/main" val="1134808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dirty="0"/>
              <a:t>A variety of methods are available to conduct exploratory research: </a:t>
            </a:r>
            <a:endParaRPr lang="en-US" dirty="0" smtClean="0"/>
          </a:p>
          <a:p>
            <a:pPr marL="0" indent="0">
              <a:buNone/>
            </a:pPr>
            <a:r>
              <a:rPr lang="en-US" dirty="0" smtClean="0"/>
              <a:t>Secondary </a:t>
            </a:r>
            <a:r>
              <a:rPr lang="en-US" dirty="0"/>
              <a:t>Data Analysis </a:t>
            </a:r>
            <a:endParaRPr lang="en-US" dirty="0" smtClean="0"/>
          </a:p>
          <a:p>
            <a:pPr marL="0" indent="0">
              <a:buNone/>
            </a:pPr>
            <a:r>
              <a:rPr lang="en-US" dirty="0" smtClean="0"/>
              <a:t>Experience </a:t>
            </a:r>
            <a:r>
              <a:rPr lang="en-US" dirty="0"/>
              <a:t>Surveys/Depth Interviews </a:t>
            </a:r>
            <a:endParaRPr lang="en-US" dirty="0" smtClean="0"/>
          </a:p>
          <a:p>
            <a:pPr marL="0" indent="0">
              <a:buNone/>
            </a:pPr>
            <a:r>
              <a:rPr lang="en-US" dirty="0" smtClean="0"/>
              <a:t>Case </a:t>
            </a:r>
            <a:r>
              <a:rPr lang="en-US" dirty="0"/>
              <a:t>Analysis </a:t>
            </a:r>
            <a:endParaRPr lang="en-US" dirty="0" smtClean="0"/>
          </a:p>
          <a:p>
            <a:pPr marL="0" indent="0">
              <a:buNone/>
            </a:pPr>
            <a:r>
              <a:rPr lang="en-US" dirty="0" smtClean="0"/>
              <a:t>Focus </a:t>
            </a:r>
            <a:r>
              <a:rPr lang="en-US" dirty="0"/>
              <a:t>Groups</a:t>
            </a:r>
          </a:p>
        </p:txBody>
      </p:sp>
    </p:spTree>
    <p:extLst>
      <p:ext uri="{BB962C8B-B14F-4D97-AF65-F5344CB8AC3E}">
        <p14:creationId xmlns:p14="http://schemas.microsoft.com/office/powerpoint/2010/main" val="4185494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Descriptive Design</a:t>
            </a:r>
          </a:p>
        </p:txBody>
      </p:sp>
      <p:sp>
        <p:nvSpPr>
          <p:cNvPr id="3" name="Content Placeholder 2"/>
          <p:cNvSpPr>
            <a:spLocks noGrp="1"/>
          </p:cNvSpPr>
          <p:nvPr>
            <p:ph idx="1"/>
          </p:nvPr>
        </p:nvSpPr>
        <p:spPr/>
        <p:txBody>
          <a:bodyPr/>
          <a:lstStyle/>
          <a:p>
            <a:pPr marL="0" indent="0" algn="just">
              <a:buNone/>
            </a:pPr>
            <a:r>
              <a:rPr lang="en-US" dirty="0"/>
              <a:t>Descriptive research is undertaken to provide answers to questions of who, what, where, when, and how – but not why. </a:t>
            </a:r>
            <a:endParaRPr lang="en-US" dirty="0" smtClean="0"/>
          </a:p>
          <a:p>
            <a:pPr marL="0" indent="0" algn="just">
              <a:buNone/>
            </a:pPr>
            <a:r>
              <a:rPr lang="en-US" dirty="0" smtClean="0"/>
              <a:t> </a:t>
            </a:r>
            <a:r>
              <a:rPr lang="en-US" dirty="0"/>
              <a:t>It is a research design in which the major emphasis is on determining the frequency with which something occurs or the extent to which two variables cover.</a:t>
            </a:r>
          </a:p>
        </p:txBody>
      </p:sp>
    </p:spTree>
    <p:extLst>
      <p:ext uri="{BB962C8B-B14F-4D97-AF65-F5344CB8AC3E}">
        <p14:creationId xmlns:p14="http://schemas.microsoft.com/office/powerpoint/2010/main" val="1605122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a:t>Descriptive research assumes that the researcher has much prior knowledge about the problem situation. In fact, a major difference between exploratory and descriptive research is that descriptive research is characterized by prior formulation of specific hypotheses. Thus the information needed is clearly defined. As a result, descriptive research is pre planned and </a:t>
            </a:r>
            <a:r>
              <a:rPr lang="en-US" dirty="0" smtClean="0"/>
              <a:t>structured.</a:t>
            </a:r>
            <a:endParaRPr lang="en-US" dirty="0"/>
          </a:p>
        </p:txBody>
      </p:sp>
    </p:spTree>
    <p:extLst>
      <p:ext uri="{BB962C8B-B14F-4D97-AF65-F5344CB8AC3E}">
        <p14:creationId xmlns:p14="http://schemas.microsoft.com/office/powerpoint/2010/main" val="738953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A research design is the framework or guide used for the planning, implementation, &amp; analysis of a study. </a:t>
            </a:r>
          </a:p>
          <a:p>
            <a:pPr>
              <a:buNone/>
            </a:pPr>
            <a:r>
              <a:rPr lang="en-US" dirty="0"/>
              <a:t>	</a:t>
            </a:r>
            <a:r>
              <a:rPr lang="en-US" dirty="0" smtClean="0"/>
              <a:t>It is a systematic plan of what is to be done, how it will be done, &amp; how the data will be analyzed.</a:t>
            </a:r>
          </a:p>
          <a:p>
            <a:pPr>
              <a:buNone/>
            </a:pPr>
            <a:r>
              <a:rPr lang="en-US" dirty="0" smtClean="0"/>
              <a:t>	Research design basically provides an outline of how the research will be carried out &amp; the methods that will be used.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we use descriptive research for the following purposes: </a:t>
            </a:r>
            <a:endParaRPr lang="en-US" dirty="0" smtClean="0"/>
          </a:p>
          <a:p>
            <a:pPr marL="514350" indent="-514350">
              <a:buAutoNum type="arabicPeriod"/>
            </a:pPr>
            <a:r>
              <a:rPr lang="en-US" dirty="0" smtClean="0"/>
              <a:t>Major </a:t>
            </a:r>
            <a:r>
              <a:rPr lang="en-US" dirty="0"/>
              <a:t>objective is to describe some thing usually market characteristics or functions </a:t>
            </a:r>
            <a:endParaRPr lang="en-US" dirty="0" smtClean="0"/>
          </a:p>
          <a:p>
            <a:pPr marL="514350" indent="-514350">
              <a:buAutoNum type="arabicPeriod"/>
            </a:pPr>
            <a:r>
              <a:rPr lang="en-US" dirty="0" smtClean="0"/>
              <a:t>To </a:t>
            </a:r>
            <a:r>
              <a:rPr lang="en-US" dirty="0"/>
              <a:t>describe the characteristics of certain </a:t>
            </a:r>
            <a:r>
              <a:rPr lang="en-US" dirty="0" smtClean="0"/>
              <a:t>groups.</a:t>
            </a:r>
          </a:p>
          <a:p>
            <a:pPr marL="514350" indent="-514350">
              <a:buAutoNum type="arabicPeriod"/>
            </a:pPr>
            <a:r>
              <a:rPr lang="en-US" dirty="0" smtClean="0"/>
              <a:t>To </a:t>
            </a:r>
            <a:r>
              <a:rPr lang="en-US" dirty="0"/>
              <a:t>determine the proportion of people who behave in a certain </a:t>
            </a:r>
            <a:r>
              <a:rPr lang="en-US" dirty="0" smtClean="0"/>
              <a:t>way.</a:t>
            </a:r>
          </a:p>
          <a:p>
            <a:pPr marL="514350" indent="-514350">
              <a:buAutoNum type="arabicPeriod"/>
            </a:pPr>
            <a:r>
              <a:rPr lang="en-US" smtClean="0"/>
              <a:t>To </a:t>
            </a:r>
            <a:r>
              <a:rPr lang="en-US" dirty="0"/>
              <a:t>make specific </a:t>
            </a:r>
            <a:r>
              <a:rPr lang="en-US"/>
              <a:t>predictions </a:t>
            </a:r>
            <a:endParaRPr lang="en-US"/>
          </a:p>
          <a:p>
            <a:pPr marL="514350" indent="-514350">
              <a:buAutoNum type="arabicPeriod"/>
            </a:pPr>
            <a:r>
              <a:rPr lang="en-US" smtClean="0"/>
              <a:t>To </a:t>
            </a:r>
            <a:r>
              <a:rPr lang="en-US" dirty="0"/>
              <a:t>determine relationships between variables</a:t>
            </a:r>
          </a:p>
        </p:txBody>
      </p:sp>
    </p:spTree>
    <p:extLst>
      <p:ext uri="{BB962C8B-B14F-4D97-AF65-F5344CB8AC3E}">
        <p14:creationId xmlns:p14="http://schemas.microsoft.com/office/powerpoint/2010/main" val="4043782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dirty="0" smtClean="0"/>
              <a:t>	Research design can be defined as a blue print to conduct a research study, which involves the description of research approach, study setting, sampling size, sampling technique, tool &amp; methods of data collection &amp; analysis to answer specific research questions or for testing research hypothesis.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dirty="0" smtClean="0"/>
              <a:t>	It includes the descriptions of the research approaches, dependent &amp; independent variables, sampling design, &amp; planning format for data collection, analysis &amp; presentation.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Research Design</a:t>
            </a:r>
            <a:endParaRPr lang="en-US" dirty="0"/>
          </a:p>
        </p:txBody>
      </p:sp>
      <p:sp>
        <p:nvSpPr>
          <p:cNvPr id="3" name="Content Placeholder 2"/>
          <p:cNvSpPr>
            <a:spLocks noGrp="1"/>
          </p:cNvSpPr>
          <p:nvPr>
            <p:ph idx="1"/>
          </p:nvPr>
        </p:nvSpPr>
        <p:spPr/>
        <p:txBody>
          <a:bodyPr/>
          <a:lstStyle/>
          <a:p>
            <a:pPr>
              <a:buNone/>
            </a:pPr>
            <a:endParaRPr lang="en-US" dirty="0"/>
          </a:p>
        </p:txBody>
      </p:sp>
      <p:sp>
        <p:nvSpPr>
          <p:cNvPr id="4" name="Oval 3"/>
          <p:cNvSpPr/>
          <p:nvPr/>
        </p:nvSpPr>
        <p:spPr>
          <a:xfrm>
            <a:off x="3581400" y="3124200"/>
            <a:ext cx="17526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ELEMENTS</a:t>
            </a:r>
            <a:endParaRPr lang="en-US" dirty="0"/>
          </a:p>
        </p:txBody>
      </p:sp>
      <p:cxnSp>
        <p:nvCxnSpPr>
          <p:cNvPr id="6" name="Straight Connector 5"/>
          <p:cNvCxnSpPr/>
          <p:nvPr/>
        </p:nvCxnSpPr>
        <p:spPr>
          <a:xfrm>
            <a:off x="5334000" y="3886200"/>
            <a:ext cx="609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3048000" y="3886200"/>
            <a:ext cx="53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4076700" y="27813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4152900" y="5067300"/>
            <a:ext cx="685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371600" y="3505200"/>
            <a:ext cx="1752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Methods of Analysis</a:t>
            </a:r>
            <a:endParaRPr lang="en-US" dirty="0"/>
          </a:p>
        </p:txBody>
      </p:sp>
      <p:sp>
        <p:nvSpPr>
          <p:cNvPr id="26" name="Rectangle 25"/>
          <p:cNvSpPr/>
          <p:nvPr/>
        </p:nvSpPr>
        <p:spPr>
          <a:xfrm>
            <a:off x="5943600" y="3505200"/>
            <a:ext cx="2057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Population, sample &amp; sampling technique</a:t>
            </a:r>
            <a:endParaRPr lang="en-US" dirty="0"/>
          </a:p>
        </p:txBody>
      </p:sp>
      <p:sp>
        <p:nvSpPr>
          <p:cNvPr id="27" name="Rectangle 26"/>
          <p:cNvSpPr/>
          <p:nvPr/>
        </p:nvSpPr>
        <p:spPr>
          <a:xfrm>
            <a:off x="3810000" y="1981200"/>
            <a:ext cx="1524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Approach</a:t>
            </a:r>
            <a:endParaRPr lang="en-US" dirty="0"/>
          </a:p>
        </p:txBody>
      </p:sp>
      <p:cxnSp>
        <p:nvCxnSpPr>
          <p:cNvPr id="29" name="Straight Connector 28"/>
          <p:cNvCxnSpPr/>
          <p:nvPr/>
        </p:nvCxnSpPr>
        <p:spPr>
          <a:xfrm>
            <a:off x="3429000" y="5410200"/>
            <a:ext cx="2362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219200" y="5029200"/>
            <a:ext cx="2286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Tools &amp; Methods of Data Collection </a:t>
            </a:r>
            <a:endParaRPr lang="en-US" dirty="0"/>
          </a:p>
        </p:txBody>
      </p:sp>
      <p:sp>
        <p:nvSpPr>
          <p:cNvPr id="31" name="Rectangle 30"/>
          <p:cNvSpPr/>
          <p:nvPr/>
        </p:nvSpPr>
        <p:spPr>
          <a:xfrm>
            <a:off x="5791200" y="5029200"/>
            <a:ext cx="2286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Time &amp; Place Methods of Data Collection</a:t>
            </a:r>
            <a:endParaRPr lang="en-US" dirty="0"/>
          </a:p>
        </p:txBody>
      </p:sp>
      <p:cxnSp>
        <p:nvCxnSpPr>
          <p:cNvPr id="33" name="Straight Arrow Connector 32"/>
          <p:cNvCxnSpPr/>
          <p:nvPr/>
        </p:nvCxnSpPr>
        <p:spPr>
          <a:xfrm flipV="1">
            <a:off x="5334000" y="1828800"/>
            <a:ext cx="990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6324600" y="1676400"/>
            <a:ext cx="17526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Qualitative</a:t>
            </a:r>
            <a:endParaRPr lang="en-US" dirty="0"/>
          </a:p>
        </p:txBody>
      </p:sp>
      <p:cxnSp>
        <p:nvCxnSpPr>
          <p:cNvPr id="36" name="Straight Arrow Connector 35"/>
          <p:cNvCxnSpPr>
            <a:stCxn id="27" idx="3"/>
          </p:cNvCxnSpPr>
          <p:nvPr/>
        </p:nvCxnSpPr>
        <p:spPr>
          <a:xfrm>
            <a:off x="5334000" y="2209800"/>
            <a:ext cx="1676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7010400" y="2057400"/>
            <a:ext cx="1905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Quantitative</a:t>
            </a:r>
            <a:endParaRPr lang="en-US" dirty="0"/>
          </a:p>
        </p:txBody>
      </p:sp>
      <p:cxnSp>
        <p:nvCxnSpPr>
          <p:cNvPr id="39" name="Straight Arrow Connector 38"/>
          <p:cNvCxnSpPr/>
          <p:nvPr/>
        </p:nvCxnSpPr>
        <p:spPr>
          <a:xfrm>
            <a:off x="5334000" y="2438400"/>
            <a:ext cx="1066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6400800" y="2514600"/>
            <a:ext cx="14478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Both</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of Research Design</a:t>
            </a:r>
            <a:endParaRPr lang="en-US" dirty="0"/>
          </a:p>
        </p:txBody>
      </p:sp>
      <p:sp>
        <p:nvSpPr>
          <p:cNvPr id="3" name="Content Placeholder 2"/>
          <p:cNvSpPr>
            <a:spLocks noGrp="1"/>
          </p:cNvSpPr>
          <p:nvPr>
            <p:ph idx="1"/>
          </p:nvPr>
        </p:nvSpPr>
        <p:spPr/>
        <p:txBody>
          <a:bodyPr/>
          <a:lstStyle/>
          <a:p>
            <a:pPr>
              <a:buNone/>
            </a:pPr>
            <a:r>
              <a:rPr lang="en-US" dirty="0" smtClean="0"/>
              <a:t>	Research designs are plans &amp; the procedures for research that span the decisions from broad assumptions to detailed methods of data collection &amp; analysis.</a:t>
            </a:r>
          </a:p>
          <a:p>
            <a:pPr>
              <a:buNone/>
            </a:pPr>
            <a:r>
              <a:rPr lang="en-US" dirty="0" smtClean="0"/>
              <a:t>	 In order to meet the aims &amp; objectives of a study, researchers must select the most appropriate design.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buNone/>
            </a:pPr>
            <a:r>
              <a:rPr lang="en-US" dirty="0" smtClean="0"/>
              <a:t>	The selection of a research design largely depends on the nature of the research problem, the resources available (cost, time, expertise of the researcher), accessibility of subjects, &amp; research ethics. </a:t>
            </a:r>
          </a:p>
          <a:p>
            <a:pPr>
              <a:buNone/>
            </a:pPr>
            <a:r>
              <a:rPr lang="en-US" dirty="0" smtClean="0"/>
              <a:t>	 However, the main factors which affect the selection of research design are as follow: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b="1" dirty="0" smtClean="0"/>
              <a:t>1. Nature of the research problem: </a:t>
            </a:r>
            <a:r>
              <a:rPr lang="en-US" dirty="0" smtClean="0"/>
              <a:t>This is the most important factor, which helps the researcher to decide about the selection of a research design. Based on the nature of research problem or phenomenon, researchers decide whether it should be investigated through an experimental or non experimental approach.</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1215</Words>
  <Application>Microsoft Office PowerPoint</Application>
  <PresentationFormat>On-screen Show (4:3)</PresentationFormat>
  <Paragraphs>106</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Research Design</vt:lpstr>
      <vt:lpstr>Meaning and definition of Research Design</vt:lpstr>
      <vt:lpstr>…Contd.</vt:lpstr>
      <vt:lpstr>…Contd.</vt:lpstr>
      <vt:lpstr>…Contd.</vt:lpstr>
      <vt:lpstr>Elements of Research Design</vt:lpstr>
      <vt:lpstr>Selection of Research Design</vt:lpstr>
      <vt:lpstr>…Contd.</vt:lpstr>
      <vt:lpstr>…Contd.</vt:lpstr>
      <vt:lpstr>…Contd.</vt:lpstr>
      <vt:lpstr>…Contd.</vt:lpstr>
      <vt:lpstr>…Contd.</vt:lpstr>
      <vt:lpstr>…Contd.</vt:lpstr>
      <vt:lpstr>…Contd.</vt:lpstr>
      <vt:lpstr>…Contd.</vt:lpstr>
      <vt:lpstr>Characteristics of Research Design</vt:lpstr>
      <vt:lpstr>…Contd.</vt:lpstr>
      <vt:lpstr>…Contd.</vt:lpstr>
      <vt:lpstr>…Contd.</vt:lpstr>
      <vt:lpstr>Types of Research Design</vt:lpstr>
      <vt:lpstr>…Contd.</vt:lpstr>
      <vt:lpstr>Important Tips…</vt:lpstr>
      <vt:lpstr>Exploratory Design</vt:lpstr>
      <vt:lpstr>…Contd.</vt:lpstr>
      <vt:lpstr>…Contd.</vt:lpstr>
      <vt:lpstr>…Contd.</vt:lpstr>
      <vt:lpstr>…Contd.</vt:lpstr>
      <vt:lpstr>Descriptive Design</vt:lpstr>
      <vt:lpstr>…Contd.</vt:lpstr>
      <vt:lpstr>…Contd.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Design</dc:title>
  <dc:creator>dell</dc:creator>
  <cp:lastModifiedBy>Ibrar</cp:lastModifiedBy>
  <cp:revision>38</cp:revision>
  <dcterms:created xsi:type="dcterms:W3CDTF">2018-11-08T03:01:41Z</dcterms:created>
  <dcterms:modified xsi:type="dcterms:W3CDTF">2020-01-07T03:30:27Z</dcterms:modified>
</cp:coreProperties>
</file>